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embeddedFontLst>
    <p:embeddedFont>
      <p:font typeface="Arial Narrow"/>
      <p:regular r:id="rId19"/>
      <p:bold r:id="rId20"/>
      <p:italic r:id="rId21"/>
      <p:boldItalic r:id="rId22"/>
    </p:embeddedFont>
    <p:embeddedFont>
      <p:font typeface="Helvetica Neue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bold.fntdata"/><Relationship Id="rId22" Type="http://schemas.openxmlformats.org/officeDocument/2006/relationships/font" Target="fonts/ArialNarrow-boldItalic.fntdata"/><Relationship Id="rId21" Type="http://schemas.openxmlformats.org/officeDocument/2006/relationships/font" Target="fonts/ArialNarrow-italic.fntdata"/><Relationship Id="rId24" Type="http://schemas.openxmlformats.org/officeDocument/2006/relationships/font" Target="fonts/HelveticaNeue-bold.fntdata"/><Relationship Id="rId23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HelveticaNeue-boldItalic.fntdata"/><Relationship Id="rId25" Type="http://schemas.openxmlformats.org/officeDocument/2006/relationships/font" Target="fonts/HelveticaNeue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font" Target="fonts/ArialNarrow-regular.fntdata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4f0091714b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4f0091714b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4fa90f8461_0_2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4fa90f8461_0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f0091714b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f0091714b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4f0091714b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4f0091714b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4f0091714b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4f0091714b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f0091714b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f0091714b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fa90f8461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fa90f8461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f0091714b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f0091714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f0091714b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f0091714b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f0091714b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f0091714b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f0091714b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f0091714b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4f0091714b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4f0091714b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fa90f846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fa90f846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1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Relationship Id="rId4" Type="http://schemas.openxmlformats.org/officeDocument/2006/relationships/image" Target="../media/image1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jpg"/><Relationship Id="rId4" Type="http://schemas.openxmlformats.org/officeDocument/2006/relationships/image" Target="../media/image1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jpg"/><Relationship Id="rId4" Type="http://schemas.openxmlformats.org/officeDocument/2006/relationships/image" Target="../media/image1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8.jpg"/><Relationship Id="rId4" Type="http://schemas.openxmlformats.org/officeDocument/2006/relationships/image" Target="../media/image1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5.jpg"/><Relationship Id="rId4" Type="http://schemas.openxmlformats.org/officeDocument/2006/relationships/image" Target="../media/image1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Relationship Id="rId4" Type="http://schemas.openxmlformats.org/officeDocument/2006/relationships/image" Target="../media/image3.jpg"/><Relationship Id="rId5" Type="http://schemas.openxmlformats.org/officeDocument/2006/relationships/image" Target="../media/image1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1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Relationship Id="rId4" Type="http://schemas.openxmlformats.org/officeDocument/2006/relationships/image" Target="../media/image1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Relationship Id="rId4" Type="http://schemas.openxmlformats.org/officeDocument/2006/relationships/image" Target="../media/image1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jpg"/><Relationship Id="rId4" Type="http://schemas.openxmlformats.org/officeDocument/2006/relationships/image" Target="../media/image1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Relationship Id="rId4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jpg"/><Relationship Id="rId4" Type="http://schemas.openxmlformats.org/officeDocument/2006/relationships/image" Target="../media/image1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3886" y="2016075"/>
            <a:ext cx="2995587" cy="1997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1625" y="1612000"/>
            <a:ext cx="5256800" cy="213247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615050" y="58700"/>
            <a:ext cx="2383200" cy="3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accent5"/>
                </a:solidFill>
                <a:latin typeface="Arial Narrow"/>
                <a:ea typeface="Arial Narrow"/>
                <a:cs typeface="Arial Narrow"/>
                <a:sym typeface="Arial Narrow"/>
              </a:rPr>
              <a:t>24-Hour Emergency Hotline: 301-662-8800</a:t>
            </a:r>
            <a:br>
              <a:rPr lang="en" sz="1000">
                <a:solidFill>
                  <a:schemeClr val="accent5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en" sz="1000">
                <a:solidFill>
                  <a:schemeClr val="accent5"/>
                </a:solidFill>
                <a:latin typeface="Arial Narrow"/>
                <a:ea typeface="Arial Narrow"/>
                <a:cs typeface="Arial Narrow"/>
                <a:sym typeface="Arial Narrow"/>
              </a:rPr>
              <a:t>www.heartlyhouse.org</a:t>
            </a:r>
            <a:endParaRPr sz="1000">
              <a:solidFill>
                <a:schemeClr val="accent5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/>
          <p:nvPr>
            <p:ph type="title"/>
          </p:nvPr>
        </p:nvSpPr>
        <p:spPr>
          <a:xfrm>
            <a:off x="136950" y="545350"/>
            <a:ext cx="5371500" cy="7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351C75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Page Slide</a:t>
            </a:r>
            <a:endParaRPr b="1" sz="3400">
              <a:solidFill>
                <a:srgbClr val="351C7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36" name="Google Shape;136;p22"/>
          <p:cNvGrpSpPr/>
          <p:nvPr/>
        </p:nvGrpSpPr>
        <p:grpSpPr>
          <a:xfrm>
            <a:off x="49700" y="4196274"/>
            <a:ext cx="8980050" cy="881763"/>
            <a:chOff x="49700" y="4196274"/>
            <a:chExt cx="8980050" cy="881763"/>
          </a:xfrm>
        </p:grpSpPr>
        <p:sp>
          <p:nvSpPr>
            <p:cNvPr id="137" name="Google Shape;137;p22"/>
            <p:cNvSpPr txBox="1"/>
            <p:nvPr/>
          </p:nvSpPr>
          <p:spPr>
            <a:xfrm>
              <a:off x="49700" y="4788050"/>
              <a:ext cx="2880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8</a:t>
              </a:r>
              <a:endParaRPr sz="12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38" name="Google Shape;138;p22"/>
            <p:cNvSpPr txBox="1"/>
            <p:nvPr/>
          </p:nvSpPr>
          <p:spPr>
            <a:xfrm>
              <a:off x="6646550" y="4710838"/>
              <a:ext cx="23832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24-Hour Emergency Hotline: 301-662-8800</a:t>
              </a:r>
              <a:br>
                <a:rPr lang="en"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</a:br>
              <a:r>
                <a:rPr lang="en"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www.heartlyhouse.org</a:t>
              </a:r>
              <a:endParaRPr sz="9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pic>
          <p:nvPicPr>
            <p:cNvPr id="139" name="Google Shape;139;p22"/>
            <p:cNvPicPr preferRelativeResize="0"/>
            <p:nvPr/>
          </p:nvPicPr>
          <p:blipFill rotWithShape="1">
            <a:blip r:embed="rId4">
              <a:alphaModFix/>
            </a:blip>
            <a:srcRect b="12454" l="0" r="0" t="6357"/>
            <a:stretch/>
          </p:blipFill>
          <p:spPr>
            <a:xfrm>
              <a:off x="7576450" y="4196274"/>
              <a:ext cx="1453299" cy="4786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/>
        </p:nvSpPr>
        <p:spPr>
          <a:xfrm>
            <a:off x="49700" y="4788050"/>
            <a:ext cx="288000" cy="2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5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5" name="Google Shape;145;p23"/>
          <p:cNvSpPr txBox="1"/>
          <p:nvPr>
            <p:ph type="title"/>
          </p:nvPr>
        </p:nvSpPr>
        <p:spPr>
          <a:xfrm>
            <a:off x="197025" y="544425"/>
            <a:ext cx="4315500" cy="7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Page Slide</a:t>
            </a:r>
            <a:endParaRPr b="1" sz="36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46" name="Google Shape;146;p23"/>
          <p:cNvGrpSpPr/>
          <p:nvPr/>
        </p:nvGrpSpPr>
        <p:grpSpPr>
          <a:xfrm>
            <a:off x="49700" y="4196263"/>
            <a:ext cx="8980050" cy="881775"/>
            <a:chOff x="49700" y="4196263"/>
            <a:chExt cx="8980050" cy="881775"/>
          </a:xfrm>
        </p:grpSpPr>
        <p:sp>
          <p:nvSpPr>
            <p:cNvPr id="147" name="Google Shape;147;p23"/>
            <p:cNvSpPr txBox="1"/>
            <p:nvPr/>
          </p:nvSpPr>
          <p:spPr>
            <a:xfrm>
              <a:off x="49700" y="4788050"/>
              <a:ext cx="2880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9</a:t>
              </a:r>
              <a:endParaRPr sz="1200">
                <a:solidFill>
                  <a:srgbClr val="0097A7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grpSp>
          <p:nvGrpSpPr>
            <p:cNvPr id="148" name="Google Shape;148;p23"/>
            <p:cNvGrpSpPr/>
            <p:nvPr/>
          </p:nvGrpSpPr>
          <p:grpSpPr>
            <a:xfrm>
              <a:off x="6646550" y="4196263"/>
              <a:ext cx="2383200" cy="881775"/>
              <a:chOff x="6676200" y="4216325"/>
              <a:chExt cx="2383200" cy="881775"/>
            </a:xfrm>
          </p:grpSpPr>
          <p:sp>
            <p:nvSpPr>
              <p:cNvPr id="149" name="Google Shape;149;p23"/>
              <p:cNvSpPr txBox="1"/>
              <p:nvPr/>
            </p:nvSpPr>
            <p:spPr>
              <a:xfrm>
                <a:off x="6676200" y="4730900"/>
                <a:ext cx="2383200" cy="36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rgbClr val="0097A7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24-Hour Emergency Hotline: 301-662-8800</a:t>
                </a:r>
                <a:br>
                  <a:rPr lang="en" sz="900">
                    <a:solidFill>
                      <a:srgbClr val="0097A7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</a:br>
                <a:r>
                  <a:rPr lang="en" sz="900">
                    <a:solidFill>
                      <a:srgbClr val="0097A7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www.heartlyhouse.org</a:t>
                </a:r>
                <a:endParaRPr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endParaRPr>
              </a:p>
            </p:txBody>
          </p:sp>
          <p:pic>
            <p:nvPicPr>
              <p:cNvPr id="150" name="Google Shape;150;p23"/>
              <p:cNvPicPr preferRelativeResize="0"/>
              <p:nvPr/>
            </p:nvPicPr>
            <p:blipFill rotWithShape="1">
              <a:blip r:embed="rId4">
                <a:alphaModFix/>
              </a:blip>
              <a:srcRect b="12717" l="0" r="0" t="0"/>
              <a:stretch/>
            </p:blipFill>
            <p:spPr>
              <a:xfrm>
                <a:off x="7606100" y="4216325"/>
                <a:ext cx="1453299" cy="51457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/>
          <p:nvPr>
            <p:ph type="title"/>
          </p:nvPr>
        </p:nvSpPr>
        <p:spPr>
          <a:xfrm>
            <a:off x="136950" y="545350"/>
            <a:ext cx="5371500" cy="7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351C75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Page Slide</a:t>
            </a:r>
            <a:endParaRPr b="1" sz="3400">
              <a:solidFill>
                <a:srgbClr val="351C7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56" name="Google Shape;156;p24"/>
          <p:cNvGrpSpPr/>
          <p:nvPr/>
        </p:nvGrpSpPr>
        <p:grpSpPr>
          <a:xfrm>
            <a:off x="49700" y="4196263"/>
            <a:ext cx="8980050" cy="881775"/>
            <a:chOff x="49700" y="4196263"/>
            <a:chExt cx="8980050" cy="881775"/>
          </a:xfrm>
        </p:grpSpPr>
        <p:sp>
          <p:nvSpPr>
            <p:cNvPr id="157" name="Google Shape;157;p24"/>
            <p:cNvSpPr txBox="1"/>
            <p:nvPr/>
          </p:nvSpPr>
          <p:spPr>
            <a:xfrm>
              <a:off x="49700" y="4788050"/>
              <a:ext cx="3483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10</a:t>
              </a:r>
              <a:endParaRPr sz="12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grpSp>
          <p:nvGrpSpPr>
            <p:cNvPr id="158" name="Google Shape;158;p24"/>
            <p:cNvGrpSpPr/>
            <p:nvPr/>
          </p:nvGrpSpPr>
          <p:grpSpPr>
            <a:xfrm>
              <a:off x="6646550" y="4196263"/>
              <a:ext cx="2383200" cy="881775"/>
              <a:chOff x="6676200" y="4216325"/>
              <a:chExt cx="2383200" cy="881775"/>
            </a:xfrm>
          </p:grpSpPr>
          <p:sp>
            <p:nvSpPr>
              <p:cNvPr id="159" name="Google Shape;159;p24"/>
              <p:cNvSpPr txBox="1"/>
              <p:nvPr/>
            </p:nvSpPr>
            <p:spPr>
              <a:xfrm>
                <a:off x="6676200" y="4730900"/>
                <a:ext cx="2383200" cy="36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rgbClr val="8E7CC3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24-Hour Emergency Hotline: 301-662-8800</a:t>
                </a:r>
                <a:br>
                  <a:rPr lang="en" sz="900">
                    <a:solidFill>
                      <a:srgbClr val="8E7CC3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</a:br>
                <a:r>
                  <a:rPr lang="en" sz="900">
                    <a:solidFill>
                      <a:srgbClr val="8E7CC3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www.heartlyhouse.org</a:t>
                </a:r>
                <a:endParaRPr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endParaRPr>
              </a:p>
            </p:txBody>
          </p:sp>
          <p:pic>
            <p:nvPicPr>
              <p:cNvPr id="160" name="Google Shape;160;p24"/>
              <p:cNvPicPr preferRelativeResize="0"/>
              <p:nvPr/>
            </p:nvPicPr>
            <p:blipFill rotWithShape="1">
              <a:blip r:embed="rId4">
                <a:alphaModFix/>
              </a:blip>
              <a:srcRect b="12717" l="0" r="0" t="0"/>
              <a:stretch/>
            </p:blipFill>
            <p:spPr>
              <a:xfrm>
                <a:off x="7606100" y="4216325"/>
                <a:ext cx="1453299" cy="51457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/>
          <p:nvPr>
            <p:ph type="title"/>
          </p:nvPr>
        </p:nvSpPr>
        <p:spPr>
          <a:xfrm>
            <a:off x="1039125" y="591200"/>
            <a:ext cx="1835700" cy="159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00CBE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Page </a:t>
            </a:r>
            <a:endParaRPr b="1" sz="4800">
              <a:solidFill>
                <a:srgbClr val="00CBE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00CBE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Slide</a:t>
            </a:r>
            <a:endParaRPr b="1" sz="4800">
              <a:solidFill>
                <a:srgbClr val="00CBE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66" name="Google Shape;166;p25"/>
          <p:cNvGrpSpPr/>
          <p:nvPr/>
        </p:nvGrpSpPr>
        <p:grpSpPr>
          <a:xfrm>
            <a:off x="49700" y="4196274"/>
            <a:ext cx="8980050" cy="881763"/>
            <a:chOff x="49700" y="4196274"/>
            <a:chExt cx="8980050" cy="881763"/>
          </a:xfrm>
        </p:grpSpPr>
        <p:sp>
          <p:nvSpPr>
            <p:cNvPr id="167" name="Google Shape;167;p25"/>
            <p:cNvSpPr txBox="1"/>
            <p:nvPr/>
          </p:nvSpPr>
          <p:spPr>
            <a:xfrm>
              <a:off x="49700" y="4788050"/>
              <a:ext cx="3900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11</a:t>
              </a:r>
              <a:endParaRPr sz="1200">
                <a:solidFill>
                  <a:srgbClr val="0097A7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68" name="Google Shape;168;p25"/>
            <p:cNvSpPr txBox="1"/>
            <p:nvPr/>
          </p:nvSpPr>
          <p:spPr>
            <a:xfrm>
              <a:off x="6646550" y="4710838"/>
              <a:ext cx="23832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24-Hour Emergency Hotline: 301-662-8800</a:t>
              </a:r>
              <a:br>
                <a:rPr lang="en"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</a:br>
              <a:r>
                <a:rPr lang="en"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www.heartlyhouse.org</a:t>
              </a:r>
              <a:endParaRPr sz="900">
                <a:solidFill>
                  <a:srgbClr val="0097A7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pic>
          <p:nvPicPr>
            <p:cNvPr id="169" name="Google Shape;169;p25"/>
            <p:cNvPicPr preferRelativeResize="0"/>
            <p:nvPr/>
          </p:nvPicPr>
          <p:blipFill rotWithShape="1">
            <a:blip r:embed="rId4">
              <a:alphaModFix/>
            </a:blip>
            <a:srcRect b="12454" l="0" r="0" t="6357"/>
            <a:stretch/>
          </p:blipFill>
          <p:spPr>
            <a:xfrm>
              <a:off x="7576450" y="4196274"/>
              <a:ext cx="1453299" cy="4786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 txBox="1"/>
          <p:nvPr>
            <p:ph type="title"/>
          </p:nvPr>
        </p:nvSpPr>
        <p:spPr>
          <a:xfrm>
            <a:off x="1039125" y="591200"/>
            <a:ext cx="1835700" cy="159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8E7CC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Page </a:t>
            </a:r>
            <a:endParaRPr b="1" sz="4800">
              <a:solidFill>
                <a:srgbClr val="8E7CC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8E7CC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Slide</a:t>
            </a:r>
            <a:endParaRPr b="1" sz="4800">
              <a:solidFill>
                <a:srgbClr val="8E7CC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75" name="Google Shape;175;p26"/>
          <p:cNvGrpSpPr/>
          <p:nvPr/>
        </p:nvGrpSpPr>
        <p:grpSpPr>
          <a:xfrm>
            <a:off x="49700" y="4196274"/>
            <a:ext cx="8980050" cy="881763"/>
            <a:chOff x="49700" y="4196274"/>
            <a:chExt cx="8980050" cy="881763"/>
          </a:xfrm>
        </p:grpSpPr>
        <p:sp>
          <p:nvSpPr>
            <p:cNvPr id="176" name="Google Shape;176;p26"/>
            <p:cNvSpPr txBox="1"/>
            <p:nvPr/>
          </p:nvSpPr>
          <p:spPr>
            <a:xfrm>
              <a:off x="49700" y="4788050"/>
              <a:ext cx="3414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1</a:t>
              </a:r>
              <a:r>
                <a:rPr lang="en" sz="12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2</a:t>
              </a:r>
              <a:endParaRPr sz="12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77" name="Google Shape;177;p26"/>
            <p:cNvSpPr txBox="1"/>
            <p:nvPr/>
          </p:nvSpPr>
          <p:spPr>
            <a:xfrm>
              <a:off x="6646550" y="4710838"/>
              <a:ext cx="23832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24-Hour Emergency Hotline: 301-662-8800</a:t>
              </a:r>
              <a:br>
                <a:rPr lang="en"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</a:br>
              <a:r>
                <a:rPr lang="en"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www.heartlyhouse.org</a:t>
              </a:r>
              <a:endParaRPr sz="9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pic>
          <p:nvPicPr>
            <p:cNvPr id="178" name="Google Shape;178;p26"/>
            <p:cNvPicPr preferRelativeResize="0"/>
            <p:nvPr/>
          </p:nvPicPr>
          <p:blipFill rotWithShape="1">
            <a:blip r:embed="rId4">
              <a:alphaModFix/>
            </a:blip>
            <a:srcRect b="12454" l="0" r="0" t="6357"/>
            <a:stretch/>
          </p:blipFill>
          <p:spPr>
            <a:xfrm>
              <a:off x="7576450" y="4196274"/>
              <a:ext cx="1453299" cy="4786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3886" y="2016075"/>
            <a:ext cx="2995587" cy="1997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1625" y="1612000"/>
            <a:ext cx="5256800" cy="21324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6615050" y="58700"/>
            <a:ext cx="2383200" cy="3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rPr>
              <a:t>24-Hour Emergency Hotline: 301-662-8800</a:t>
            </a:r>
            <a:br>
              <a:rPr lang="en" sz="10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en" sz="10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rPr>
              <a:t>www.heartlyhouse.org</a:t>
            </a:r>
            <a:endParaRPr sz="1000">
              <a:solidFill>
                <a:srgbClr val="8E7CC3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4171800" y="510950"/>
            <a:ext cx="43737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accent5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Page Slide</a:t>
            </a:r>
            <a:endParaRPr b="1" sz="3000">
              <a:solidFill>
                <a:schemeClr val="accent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69" name="Google Shape;69;p15"/>
          <p:cNvGrpSpPr/>
          <p:nvPr/>
        </p:nvGrpSpPr>
        <p:grpSpPr>
          <a:xfrm>
            <a:off x="49700" y="4196263"/>
            <a:ext cx="8980050" cy="881775"/>
            <a:chOff x="49700" y="4196263"/>
            <a:chExt cx="8980050" cy="881775"/>
          </a:xfrm>
        </p:grpSpPr>
        <p:sp>
          <p:nvSpPr>
            <p:cNvPr id="70" name="Google Shape;70;p15"/>
            <p:cNvSpPr txBox="1"/>
            <p:nvPr/>
          </p:nvSpPr>
          <p:spPr>
            <a:xfrm>
              <a:off x="49700" y="4788050"/>
              <a:ext cx="2880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1</a:t>
              </a:r>
              <a:endParaRPr sz="1200">
                <a:solidFill>
                  <a:srgbClr val="0097A7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grpSp>
          <p:nvGrpSpPr>
            <p:cNvPr id="71" name="Google Shape;71;p15"/>
            <p:cNvGrpSpPr/>
            <p:nvPr/>
          </p:nvGrpSpPr>
          <p:grpSpPr>
            <a:xfrm>
              <a:off x="6646550" y="4196263"/>
              <a:ext cx="2383200" cy="881775"/>
              <a:chOff x="6676200" y="4216325"/>
              <a:chExt cx="2383200" cy="881775"/>
            </a:xfrm>
          </p:grpSpPr>
          <p:sp>
            <p:nvSpPr>
              <p:cNvPr id="72" name="Google Shape;72;p15"/>
              <p:cNvSpPr txBox="1"/>
              <p:nvPr/>
            </p:nvSpPr>
            <p:spPr>
              <a:xfrm>
                <a:off x="6676200" y="4730900"/>
                <a:ext cx="2383200" cy="36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rgbClr val="0097A7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24-Hour Emergency Hotline: 301-662-8800</a:t>
                </a:r>
                <a:br>
                  <a:rPr lang="en" sz="900">
                    <a:solidFill>
                      <a:srgbClr val="0097A7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</a:br>
                <a:r>
                  <a:rPr lang="en" sz="900">
                    <a:solidFill>
                      <a:srgbClr val="0097A7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www.heartlyhouse.org</a:t>
                </a:r>
                <a:endParaRPr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endParaRPr>
              </a:p>
            </p:txBody>
          </p:sp>
          <p:pic>
            <p:nvPicPr>
              <p:cNvPr id="73" name="Google Shape;73;p15"/>
              <p:cNvPicPr preferRelativeResize="0"/>
              <p:nvPr/>
            </p:nvPicPr>
            <p:blipFill rotWithShape="1">
              <a:blip r:embed="rId4">
                <a:alphaModFix/>
              </a:blip>
              <a:srcRect b="12717" l="0" r="0" t="0"/>
              <a:stretch/>
            </p:blipFill>
            <p:spPr>
              <a:xfrm>
                <a:off x="7606100" y="4216325"/>
                <a:ext cx="1453299" cy="51457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4171800" y="510950"/>
            <a:ext cx="43737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51C75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Page Slide</a:t>
            </a:r>
            <a:endParaRPr b="1" sz="3000">
              <a:solidFill>
                <a:srgbClr val="351C7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79" name="Google Shape;79;p16"/>
          <p:cNvGrpSpPr/>
          <p:nvPr/>
        </p:nvGrpSpPr>
        <p:grpSpPr>
          <a:xfrm>
            <a:off x="49700" y="4196263"/>
            <a:ext cx="8980050" cy="881775"/>
            <a:chOff x="49700" y="4196263"/>
            <a:chExt cx="8980050" cy="881775"/>
          </a:xfrm>
        </p:grpSpPr>
        <p:sp>
          <p:nvSpPr>
            <p:cNvPr id="80" name="Google Shape;80;p16"/>
            <p:cNvSpPr txBox="1"/>
            <p:nvPr/>
          </p:nvSpPr>
          <p:spPr>
            <a:xfrm>
              <a:off x="49700" y="4788050"/>
              <a:ext cx="2880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2</a:t>
              </a:r>
              <a:endParaRPr sz="12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grpSp>
          <p:nvGrpSpPr>
            <p:cNvPr id="81" name="Google Shape;81;p16"/>
            <p:cNvGrpSpPr/>
            <p:nvPr/>
          </p:nvGrpSpPr>
          <p:grpSpPr>
            <a:xfrm>
              <a:off x="6646550" y="4196263"/>
              <a:ext cx="2383200" cy="881775"/>
              <a:chOff x="6676200" y="4216325"/>
              <a:chExt cx="2383200" cy="881775"/>
            </a:xfrm>
          </p:grpSpPr>
          <p:sp>
            <p:nvSpPr>
              <p:cNvPr id="82" name="Google Shape;82;p16"/>
              <p:cNvSpPr txBox="1"/>
              <p:nvPr/>
            </p:nvSpPr>
            <p:spPr>
              <a:xfrm>
                <a:off x="6676200" y="4730900"/>
                <a:ext cx="2383200" cy="36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rgbClr val="8E7CC3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24-Hour Emergency Hotline: 301-662-8800</a:t>
                </a:r>
                <a:br>
                  <a:rPr lang="en" sz="900">
                    <a:solidFill>
                      <a:srgbClr val="8E7CC3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</a:br>
                <a:r>
                  <a:rPr lang="en" sz="900">
                    <a:solidFill>
                      <a:srgbClr val="8E7CC3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www.heartlyhouse.org</a:t>
                </a:r>
                <a:endParaRPr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endParaRPr>
              </a:p>
            </p:txBody>
          </p:sp>
          <p:pic>
            <p:nvPicPr>
              <p:cNvPr id="83" name="Google Shape;83;p16"/>
              <p:cNvPicPr preferRelativeResize="0"/>
              <p:nvPr/>
            </p:nvPicPr>
            <p:blipFill rotWithShape="1">
              <a:blip r:embed="rId4">
                <a:alphaModFix/>
              </a:blip>
              <a:srcRect b="12717" l="0" r="0" t="0"/>
              <a:stretch/>
            </p:blipFill>
            <p:spPr>
              <a:xfrm>
                <a:off x="7606100" y="4216325"/>
                <a:ext cx="1453299" cy="51457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4171800" y="510950"/>
            <a:ext cx="43737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accent5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Page Slide</a:t>
            </a:r>
            <a:endParaRPr b="1" sz="3000">
              <a:solidFill>
                <a:schemeClr val="accent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89" name="Google Shape;89;p17"/>
          <p:cNvGrpSpPr/>
          <p:nvPr/>
        </p:nvGrpSpPr>
        <p:grpSpPr>
          <a:xfrm>
            <a:off x="49700" y="4196263"/>
            <a:ext cx="8980050" cy="881775"/>
            <a:chOff x="49700" y="4196263"/>
            <a:chExt cx="8980050" cy="881775"/>
          </a:xfrm>
        </p:grpSpPr>
        <p:sp>
          <p:nvSpPr>
            <p:cNvPr id="90" name="Google Shape;90;p17"/>
            <p:cNvSpPr txBox="1"/>
            <p:nvPr/>
          </p:nvSpPr>
          <p:spPr>
            <a:xfrm>
              <a:off x="49700" y="4788050"/>
              <a:ext cx="2880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3</a:t>
              </a:r>
              <a:endParaRPr sz="1200">
                <a:solidFill>
                  <a:srgbClr val="0097A7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grpSp>
          <p:nvGrpSpPr>
            <p:cNvPr id="91" name="Google Shape;91;p17"/>
            <p:cNvGrpSpPr/>
            <p:nvPr/>
          </p:nvGrpSpPr>
          <p:grpSpPr>
            <a:xfrm>
              <a:off x="6646550" y="4196263"/>
              <a:ext cx="2383200" cy="881775"/>
              <a:chOff x="6676200" y="4216325"/>
              <a:chExt cx="2383200" cy="881775"/>
            </a:xfrm>
          </p:grpSpPr>
          <p:sp>
            <p:nvSpPr>
              <p:cNvPr id="92" name="Google Shape;92;p17"/>
              <p:cNvSpPr txBox="1"/>
              <p:nvPr/>
            </p:nvSpPr>
            <p:spPr>
              <a:xfrm>
                <a:off x="6676200" y="4730900"/>
                <a:ext cx="2383200" cy="36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rgbClr val="0097A7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24-Hour Emergency Hotline: 301-662-8800</a:t>
                </a:r>
                <a:br>
                  <a:rPr lang="en" sz="900">
                    <a:solidFill>
                      <a:srgbClr val="0097A7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</a:br>
                <a:r>
                  <a:rPr lang="en" sz="900">
                    <a:solidFill>
                      <a:srgbClr val="0097A7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www.heartlyhouse.org</a:t>
                </a:r>
                <a:endParaRPr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endParaRPr>
              </a:p>
            </p:txBody>
          </p:sp>
          <p:pic>
            <p:nvPicPr>
              <p:cNvPr id="93" name="Google Shape;93;p17"/>
              <p:cNvPicPr preferRelativeResize="0"/>
              <p:nvPr/>
            </p:nvPicPr>
            <p:blipFill rotWithShape="1">
              <a:blip r:embed="rId4">
                <a:alphaModFix/>
              </a:blip>
              <a:srcRect b="12717" l="0" r="0" t="0"/>
              <a:stretch/>
            </p:blipFill>
            <p:spPr>
              <a:xfrm>
                <a:off x="7606100" y="4216325"/>
                <a:ext cx="1453299" cy="51457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4171800" y="510950"/>
            <a:ext cx="43737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51C75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Page Slide</a:t>
            </a:r>
            <a:endParaRPr b="1" sz="3000">
              <a:solidFill>
                <a:srgbClr val="351C7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99" name="Google Shape;99;p18"/>
          <p:cNvGrpSpPr/>
          <p:nvPr/>
        </p:nvGrpSpPr>
        <p:grpSpPr>
          <a:xfrm>
            <a:off x="49700" y="4196263"/>
            <a:ext cx="8980050" cy="881775"/>
            <a:chOff x="49700" y="4196263"/>
            <a:chExt cx="8980050" cy="881775"/>
          </a:xfrm>
        </p:grpSpPr>
        <p:sp>
          <p:nvSpPr>
            <p:cNvPr id="100" name="Google Shape;100;p18"/>
            <p:cNvSpPr txBox="1"/>
            <p:nvPr/>
          </p:nvSpPr>
          <p:spPr>
            <a:xfrm>
              <a:off x="49700" y="4788050"/>
              <a:ext cx="2880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4</a:t>
              </a:r>
              <a:endParaRPr sz="12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grpSp>
          <p:nvGrpSpPr>
            <p:cNvPr id="101" name="Google Shape;101;p18"/>
            <p:cNvGrpSpPr/>
            <p:nvPr/>
          </p:nvGrpSpPr>
          <p:grpSpPr>
            <a:xfrm>
              <a:off x="6646550" y="4196263"/>
              <a:ext cx="2383200" cy="881775"/>
              <a:chOff x="6676200" y="4216325"/>
              <a:chExt cx="2383200" cy="881775"/>
            </a:xfrm>
          </p:grpSpPr>
          <p:sp>
            <p:nvSpPr>
              <p:cNvPr id="102" name="Google Shape;102;p18"/>
              <p:cNvSpPr txBox="1"/>
              <p:nvPr/>
            </p:nvSpPr>
            <p:spPr>
              <a:xfrm>
                <a:off x="6676200" y="4730900"/>
                <a:ext cx="2383200" cy="36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rgbClr val="8E7CC3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24-Hour Emergency Hotline: 301-662-8800</a:t>
                </a:r>
                <a:br>
                  <a:rPr lang="en" sz="900">
                    <a:solidFill>
                      <a:srgbClr val="8E7CC3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</a:br>
                <a:r>
                  <a:rPr lang="en" sz="900">
                    <a:solidFill>
                      <a:srgbClr val="8E7CC3"/>
                    </a:solidFill>
                    <a:latin typeface="Arial Narrow"/>
                    <a:ea typeface="Arial Narrow"/>
                    <a:cs typeface="Arial Narrow"/>
                    <a:sym typeface="Arial Narrow"/>
                  </a:rPr>
                  <a:t>www.heartlyhouse.org</a:t>
                </a:r>
                <a:endParaRPr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endParaRPr>
              </a:p>
            </p:txBody>
          </p:sp>
          <p:pic>
            <p:nvPicPr>
              <p:cNvPr id="103" name="Google Shape;103;p18"/>
              <p:cNvPicPr preferRelativeResize="0"/>
              <p:nvPr/>
            </p:nvPicPr>
            <p:blipFill rotWithShape="1">
              <a:blip r:embed="rId4">
                <a:alphaModFix/>
              </a:blip>
              <a:srcRect b="12717" l="0" r="0" t="0"/>
              <a:stretch/>
            </p:blipFill>
            <p:spPr>
              <a:xfrm>
                <a:off x="7606100" y="4216325"/>
                <a:ext cx="1453299" cy="51457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3536550" y="2273400"/>
            <a:ext cx="20709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accent5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Title Page</a:t>
            </a:r>
            <a:endParaRPr b="1" sz="3000">
              <a:solidFill>
                <a:schemeClr val="accent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09" name="Google Shape;109;p19"/>
          <p:cNvGrpSpPr/>
          <p:nvPr/>
        </p:nvGrpSpPr>
        <p:grpSpPr>
          <a:xfrm>
            <a:off x="49700" y="4196274"/>
            <a:ext cx="8980050" cy="881763"/>
            <a:chOff x="49700" y="4196274"/>
            <a:chExt cx="8980050" cy="881763"/>
          </a:xfrm>
        </p:grpSpPr>
        <p:sp>
          <p:nvSpPr>
            <p:cNvPr id="110" name="Google Shape;110;p19"/>
            <p:cNvSpPr txBox="1"/>
            <p:nvPr/>
          </p:nvSpPr>
          <p:spPr>
            <a:xfrm>
              <a:off x="49700" y="4788050"/>
              <a:ext cx="2880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5</a:t>
              </a:r>
              <a:endParaRPr sz="1200">
                <a:solidFill>
                  <a:srgbClr val="0097A7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11" name="Google Shape;111;p19"/>
            <p:cNvSpPr txBox="1"/>
            <p:nvPr/>
          </p:nvSpPr>
          <p:spPr>
            <a:xfrm>
              <a:off x="6646550" y="4710838"/>
              <a:ext cx="23832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24-Hour Emergency Hotline: 301-662-8800</a:t>
              </a:r>
              <a:br>
                <a:rPr lang="en"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</a:br>
              <a:r>
                <a:rPr lang="en"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www.heartlyhouse.org</a:t>
              </a:r>
              <a:endParaRPr sz="900">
                <a:solidFill>
                  <a:srgbClr val="0097A7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pic>
          <p:nvPicPr>
            <p:cNvPr id="112" name="Google Shape;112;p19"/>
            <p:cNvPicPr preferRelativeResize="0"/>
            <p:nvPr/>
          </p:nvPicPr>
          <p:blipFill rotWithShape="1">
            <a:blip r:embed="rId4">
              <a:alphaModFix/>
            </a:blip>
            <a:srcRect b="12454" l="0" r="0" t="6357"/>
            <a:stretch/>
          </p:blipFill>
          <p:spPr>
            <a:xfrm>
              <a:off x="7576450" y="4196274"/>
              <a:ext cx="1453299" cy="4786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/>
          <p:nvPr>
            <p:ph type="title"/>
          </p:nvPr>
        </p:nvSpPr>
        <p:spPr>
          <a:xfrm>
            <a:off x="3536550" y="2273400"/>
            <a:ext cx="2070900" cy="5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8E7CC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Title Page</a:t>
            </a:r>
            <a:endParaRPr b="1" sz="3000">
              <a:solidFill>
                <a:srgbClr val="8E7CC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18" name="Google Shape;118;p20"/>
          <p:cNvGrpSpPr/>
          <p:nvPr/>
        </p:nvGrpSpPr>
        <p:grpSpPr>
          <a:xfrm>
            <a:off x="49700" y="4196274"/>
            <a:ext cx="8980050" cy="881763"/>
            <a:chOff x="49700" y="4196274"/>
            <a:chExt cx="8980050" cy="881763"/>
          </a:xfrm>
        </p:grpSpPr>
        <p:sp>
          <p:nvSpPr>
            <p:cNvPr id="119" name="Google Shape;119;p20"/>
            <p:cNvSpPr txBox="1"/>
            <p:nvPr/>
          </p:nvSpPr>
          <p:spPr>
            <a:xfrm>
              <a:off x="49700" y="4788050"/>
              <a:ext cx="2880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6</a:t>
              </a:r>
              <a:endParaRPr sz="12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20" name="Google Shape;120;p20"/>
            <p:cNvSpPr txBox="1"/>
            <p:nvPr/>
          </p:nvSpPr>
          <p:spPr>
            <a:xfrm>
              <a:off x="6646550" y="4710838"/>
              <a:ext cx="23832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24-Hour Emergency Hotline: 301-662-8800</a:t>
              </a:r>
              <a:br>
                <a:rPr lang="en"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</a:br>
              <a:r>
                <a:rPr lang="en" sz="900">
                  <a:solidFill>
                    <a:srgbClr val="8E7CC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www.heartlyhouse.org</a:t>
              </a:r>
              <a:endParaRPr sz="900">
                <a:solidFill>
                  <a:srgbClr val="8E7CC3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pic>
          <p:nvPicPr>
            <p:cNvPr id="121" name="Google Shape;121;p20"/>
            <p:cNvPicPr preferRelativeResize="0"/>
            <p:nvPr/>
          </p:nvPicPr>
          <p:blipFill rotWithShape="1">
            <a:blip r:embed="rId4">
              <a:alphaModFix/>
            </a:blip>
            <a:srcRect b="12454" l="0" r="0" t="6357"/>
            <a:stretch/>
          </p:blipFill>
          <p:spPr>
            <a:xfrm>
              <a:off x="7576450" y="4196274"/>
              <a:ext cx="1453299" cy="4786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/>
          <p:nvPr>
            <p:ph type="title"/>
          </p:nvPr>
        </p:nvSpPr>
        <p:spPr>
          <a:xfrm>
            <a:off x="136950" y="545350"/>
            <a:ext cx="5371500" cy="7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accent5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Page Slide</a:t>
            </a:r>
            <a:endParaRPr b="1" sz="3400">
              <a:solidFill>
                <a:schemeClr val="accent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127" name="Google Shape;127;p21"/>
          <p:cNvGrpSpPr/>
          <p:nvPr/>
        </p:nvGrpSpPr>
        <p:grpSpPr>
          <a:xfrm>
            <a:off x="49700" y="4196274"/>
            <a:ext cx="8980050" cy="881763"/>
            <a:chOff x="49700" y="4196274"/>
            <a:chExt cx="8980050" cy="881763"/>
          </a:xfrm>
        </p:grpSpPr>
        <p:sp>
          <p:nvSpPr>
            <p:cNvPr id="128" name="Google Shape;128;p21"/>
            <p:cNvSpPr txBox="1"/>
            <p:nvPr/>
          </p:nvSpPr>
          <p:spPr>
            <a:xfrm>
              <a:off x="49700" y="4788050"/>
              <a:ext cx="288000" cy="25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7</a:t>
              </a:r>
              <a:endParaRPr sz="1200">
                <a:solidFill>
                  <a:srgbClr val="0097A7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29" name="Google Shape;129;p21"/>
            <p:cNvSpPr txBox="1"/>
            <p:nvPr/>
          </p:nvSpPr>
          <p:spPr>
            <a:xfrm>
              <a:off x="6646550" y="4710838"/>
              <a:ext cx="2383200" cy="36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24-Hour Emergency Hotline: 301-662-8800</a:t>
              </a:r>
              <a:br>
                <a:rPr lang="en"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</a:br>
              <a:r>
                <a:rPr lang="en" sz="900">
                  <a:solidFill>
                    <a:srgbClr val="0097A7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www.heartlyhouse.org</a:t>
              </a:r>
              <a:endParaRPr sz="900">
                <a:solidFill>
                  <a:srgbClr val="0097A7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pic>
          <p:nvPicPr>
            <p:cNvPr id="130" name="Google Shape;130;p21"/>
            <p:cNvPicPr preferRelativeResize="0"/>
            <p:nvPr/>
          </p:nvPicPr>
          <p:blipFill rotWithShape="1">
            <a:blip r:embed="rId4">
              <a:alphaModFix/>
            </a:blip>
            <a:srcRect b="12454" l="0" r="0" t="6357"/>
            <a:stretch/>
          </p:blipFill>
          <p:spPr>
            <a:xfrm>
              <a:off x="7576450" y="4196274"/>
              <a:ext cx="1453299" cy="4786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